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287224A8-332E-413E-8629-BFA2A2D25D7B}">
          <p14:sldIdLst>
            <p14:sldId id="256"/>
            <p14:sldId id="257"/>
          </p14:sldIdLst>
        </p14:section>
        <p14:section name="Introduction to Fluid Mechanics" id="{A29AC772-BF5C-4039-B59C-FF9AA59B2063}">
          <p14:sldIdLst>
            <p14:sldId id="258"/>
            <p14:sldId id="259"/>
            <p14:sldId id="260"/>
          </p14:sldIdLst>
        </p14:section>
        <p14:section name="Fluid and Transport Properties" id="{DFC137AB-7986-49C8-BD91-BB804AFF8981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Fluid Statics" id="{CD16432E-00B7-4B16-B2F2-DAD253B75900}">
          <p14:sldIdLst>
            <p14:sldId id="268"/>
            <p14:sldId id="269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52A87-7F71-4914-B869-3C611ACA0470}" v="9" dt="2024-08-26T20:18:35.073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Roosa" userId="b17c6545b7781650" providerId="LiveId" clId="{BC14857D-FD07-41D7-A160-3AD7C206D015}"/>
    <pc:docChg chg="addSld modSld">
      <pc:chgData name="William Roosa" userId="b17c6545b7781650" providerId="LiveId" clId="{BC14857D-FD07-41D7-A160-3AD7C206D015}" dt="2024-08-20T15:24:44.264" v="7" actId="20577"/>
      <pc:docMkLst>
        <pc:docMk/>
      </pc:docMkLst>
      <pc:sldChg chg="modSp new mod">
        <pc:chgData name="William Roosa" userId="b17c6545b7781650" providerId="LiveId" clId="{BC14857D-FD07-41D7-A160-3AD7C206D015}" dt="2024-08-20T15:24:44.264" v="7" actId="20577"/>
        <pc:sldMkLst>
          <pc:docMk/>
          <pc:sldMk cId="4223169391" sldId="256"/>
        </pc:sldMkLst>
        <pc:spChg chg="mod">
          <ac:chgData name="William Roosa" userId="b17c6545b7781650" providerId="LiveId" clId="{BC14857D-FD07-41D7-A160-3AD7C206D015}" dt="2024-08-20T15:24:44.264" v="7" actId="20577"/>
          <ac:spMkLst>
            <pc:docMk/>
            <pc:sldMk cId="4223169391" sldId="256"/>
            <ac:spMk id="2" creationId="{DB78D644-0BAD-B008-4877-19ACA8E843FE}"/>
          </ac:spMkLst>
        </pc:spChg>
      </pc:sldChg>
    </pc:docChg>
  </pc:docChgLst>
  <pc:docChgLst>
    <pc:chgData name="William Roosa" userId="b17c6545b7781650" providerId="LiveId" clId="{83852A87-7F71-4914-B869-3C611ACA0470}"/>
    <pc:docChg chg="modSld">
      <pc:chgData name="William Roosa" userId="b17c6545b7781650" providerId="LiveId" clId="{83852A87-7F71-4914-B869-3C611ACA0470}" dt="2024-08-26T20:18:35.073" v="8" actId="16959"/>
      <pc:docMkLst>
        <pc:docMk/>
      </pc:docMkLst>
      <pc:sldChg chg="modSp">
        <pc:chgData name="William Roosa" userId="b17c6545b7781650" providerId="LiveId" clId="{83852A87-7F71-4914-B869-3C611ACA0470}" dt="2024-08-26T20:18:35.073" v="8" actId="16959"/>
        <pc:sldMkLst>
          <pc:docMk/>
          <pc:sldMk cId="769889486" sldId="264"/>
        </pc:sldMkLst>
        <pc:spChg chg="mod">
          <ac:chgData name="William Roosa" userId="b17c6545b7781650" providerId="LiveId" clId="{83852A87-7F71-4914-B869-3C611ACA0470}" dt="2024-08-26T20:18:35.073" v="8" actId="16959"/>
          <ac:spMkLst>
            <pc:docMk/>
            <pc:sldMk cId="769889486" sldId="264"/>
            <ac:spMk id="16" creationId="{1F1FADBA-C4B5-26FC-D35B-9DD3AC5829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0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0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BDFC8-6F8C-4A1A-A5EA-5DE0BFD390A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1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3EDE54-6A3E-AD49-15BE-B9404E180E58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EDEEF-FFBB-FBE8-2F33-ACF736ABA9DB}"/>
              </a:ext>
            </a:extLst>
          </p:cNvPr>
          <p:cNvSpPr txBox="1"/>
          <p:nvPr/>
        </p:nvSpPr>
        <p:spPr>
          <a:xfrm>
            <a:off x="626301" y="1206783"/>
            <a:ext cx="2623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TR 11:10-12:25 AM</a:t>
            </a:r>
          </a:p>
          <a:p>
            <a:r>
              <a:rPr lang="en-US" dirty="0"/>
              <a:t>	   M 3:00-3:50 PM</a:t>
            </a:r>
          </a:p>
          <a:p>
            <a:r>
              <a:rPr lang="en-US" dirty="0"/>
              <a:t>Location: CHEN 106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D7C5B-008F-311A-4369-39DAA3FAA89E}"/>
              </a:ext>
            </a:extLst>
          </p:cNvPr>
          <p:cNvSpPr txBox="1"/>
          <p:nvPr/>
        </p:nvSpPr>
        <p:spPr>
          <a:xfrm>
            <a:off x="626301" y="2105117"/>
            <a:ext cx="399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Martin Sentmanat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CHEN 248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Phone: (979) 862-7687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martin.sentmant@tamu.edu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 10:00-11:00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 1:00-3:00 PM</a:t>
            </a:r>
          </a:p>
          <a:p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3812B0-76B2-494C-18F6-8AEB0EF0A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90217"/>
              </p:ext>
            </p:extLst>
          </p:nvPr>
        </p:nvGraphicFramePr>
        <p:xfrm>
          <a:off x="747547" y="7000771"/>
          <a:ext cx="7191705" cy="287483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97235">
                  <a:extLst>
                    <a:ext uri="{9D8B030D-6E8A-4147-A177-3AD203B41FA5}">
                      <a16:colId xmlns:a16="http://schemas.microsoft.com/office/drawing/2014/main" val="3818707381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57578125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722782702"/>
                    </a:ext>
                  </a:extLst>
                </a:gridCol>
              </a:tblGrid>
              <a:tr h="458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3045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4462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Daily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405215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 27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51091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 13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769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 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8:00-10:00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C09D7-9898-59D4-B41C-6A2558F99737}"/>
              </a:ext>
            </a:extLst>
          </p:cNvPr>
          <p:cNvSpPr txBox="1"/>
          <p:nvPr/>
        </p:nvSpPr>
        <p:spPr>
          <a:xfrm>
            <a:off x="0" y="6462288"/>
            <a:ext cx="539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Determining viscosity with Viscometers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C5266-0E53-9A49-9F33-F08DC20090B4}"/>
              </a:ext>
            </a:extLst>
          </p:cNvPr>
          <p:cNvSpPr txBox="1"/>
          <p:nvPr/>
        </p:nvSpPr>
        <p:spPr>
          <a:xfrm>
            <a:off x="0" y="0"/>
            <a:ext cx="1621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5978-64B1-5CA8-E381-B3F870A3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5" y="461665"/>
            <a:ext cx="7478169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7E058-FE5E-1A1E-93F0-8F1AE0B6E564}"/>
              </a:ext>
            </a:extLst>
          </p:cNvPr>
          <p:cNvSpPr txBox="1"/>
          <p:nvPr/>
        </p:nvSpPr>
        <p:spPr>
          <a:xfrm>
            <a:off x="0" y="3812003"/>
            <a:ext cx="665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Determining Units for </a:t>
            </a:r>
            <a:r>
              <a:rPr lang="en-US" sz="2000" dirty="0"/>
              <a:t>Viscosity</a:t>
            </a:r>
            <a:r>
              <a:rPr lang="en-US" dirty="0"/>
              <a:t> using Newton’s Law of viscosity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/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/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b="0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blipFill>
                <a:blip r:embed="rId4"/>
                <a:stretch>
                  <a:fillRect l="-1934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/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So,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blipFill>
                <a:blip r:embed="rId5"/>
                <a:stretch>
                  <a:fillRect l="-1596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68197F-06DE-0398-C0B6-F63EA9F3B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15" y="5710288"/>
            <a:ext cx="6935168" cy="600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/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Concentric Cylinder: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Known radii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), angular speed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), torque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blipFill>
                <a:blip r:embed="rId7"/>
                <a:stretch>
                  <a:fillRect l="-76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4D1E0DC-DC29-7A49-3665-A1BB1939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0" y="7562451"/>
            <a:ext cx="1886213" cy="392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/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blipFill>
                <a:blip r:embed="rId9"/>
                <a:stretch>
                  <a:fillRect l="-2419" r="-215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/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Moment arm here is the distance from the toque shaft to the end of the cylinder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blipFill>
                <a:blip r:embed="rId10"/>
                <a:stretch>
                  <a:fillRect l="-1610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/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blipFill>
                <a:blip r:embed="rId11"/>
                <a:stretch>
                  <a:fillRect l="-5696" r="-632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/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blipFill>
                <a:blip r:embed="rId12"/>
                <a:stretch>
                  <a:fillRect l="-4396" r="-549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/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Shear stress from surface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direction due to flow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blipFill>
                <a:blip r:embed="rId13"/>
                <a:stretch>
                  <a:fillRect t="-4717" r="-966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/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blipFill>
                <a:blip r:embed="rId14"/>
                <a:stretch>
                  <a:fillRect l="-2732" t="-4444" r="-27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/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C8C50F-C151-B3BD-F955-1F0237D93046}"/>
              </a:ext>
            </a:extLst>
          </p:cNvPr>
          <p:cNvSpPr txBox="1"/>
          <p:nvPr/>
        </p:nvSpPr>
        <p:spPr>
          <a:xfrm>
            <a:off x="200599" y="10364778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Substituting and rearranging…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/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5817B7C-0C93-1B1E-C4CB-12A1962A1F83}"/>
              </a:ext>
            </a:extLst>
          </p:cNvPr>
          <p:cNvSpPr txBox="1"/>
          <p:nvPr/>
        </p:nvSpPr>
        <p:spPr>
          <a:xfrm>
            <a:off x="3514034" y="10898007"/>
            <a:ext cx="248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Remember: only valid for small gaps</a:t>
            </a:r>
          </a:p>
        </p:txBody>
      </p:sp>
    </p:spTree>
    <p:extLst>
      <p:ext uri="{BB962C8B-B14F-4D97-AF65-F5344CB8AC3E}">
        <p14:creationId xmlns:p14="http://schemas.microsoft.com/office/powerpoint/2010/main" val="154842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D7FCD-9D70-6092-37BF-49F4A21A653F}"/>
              </a:ext>
            </a:extLst>
          </p:cNvPr>
          <p:cNvSpPr txBox="1"/>
          <p:nvPr/>
        </p:nvSpPr>
        <p:spPr>
          <a:xfrm>
            <a:off x="0" y="0"/>
            <a:ext cx="403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and Plate (More commonly used)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D262-671F-91B1-7308-83BB5B0F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118" y="184666"/>
            <a:ext cx="2495898" cy="23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6F45A-47E7-1ADE-292F-C79EA7EF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369332"/>
            <a:ext cx="4572638" cy="65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4D32A-D3AB-1F04-592F-EF47D3B361BE}"/>
              </a:ext>
            </a:extLst>
          </p:cNvPr>
          <p:cNvSpPr txBox="1"/>
          <p:nvPr/>
        </p:nvSpPr>
        <p:spPr>
          <a:xfrm>
            <a:off x="286642" y="1181265"/>
            <a:ext cx="496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shear rate is uniform throughout the fluid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61C70-43D1-606F-A99C-26ABA535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905" y="1550597"/>
            <a:ext cx="2400635" cy="1105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FF444-29BA-B8F9-3F62-2D972F9A9132}"/>
              </a:ext>
            </a:extLst>
          </p:cNvPr>
          <p:cNvSpPr txBox="1"/>
          <p:nvPr/>
        </p:nvSpPr>
        <p:spPr>
          <a:xfrm>
            <a:off x="0" y="3306784"/>
            <a:ext cx="49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Viscosity for Non-Newtonian Fluids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/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Alpha is usually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. Usually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blipFill>
                <a:blip r:embed="rId5"/>
                <a:stretch>
                  <a:fillRect l="-103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AB2C84-76FE-993C-616A-5247188A4142}"/>
              </a:ext>
            </a:extLst>
          </p:cNvPr>
          <p:cNvSpPr txBox="1"/>
          <p:nvPr/>
        </p:nvSpPr>
        <p:spPr>
          <a:xfrm>
            <a:off x="0" y="3768448"/>
            <a:ext cx="476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having a constant viscosity, non-Newtonian fluids’ viscosity is a function of shear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36577-18DE-6D92-CCAB-C7B39F37C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46" y="3247999"/>
            <a:ext cx="3753374" cy="4344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CE641-D9C4-247D-A874-CCF7ACCAEFE6}"/>
              </a:ext>
            </a:extLst>
          </p:cNvPr>
          <p:cNvSpPr txBox="1"/>
          <p:nvPr/>
        </p:nvSpPr>
        <p:spPr>
          <a:xfrm>
            <a:off x="0" y="4691777"/>
            <a:ext cx="47696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Bingham fluid: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flows when a yield stress is exceeded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Toothpaste, ketchup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Dilatant (Shear Thickening)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can’t deform or rearrange to accommodate flow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Corn starch and water mixture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93C600-4E5F-E66B-2CF0-27EB510E2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95" y="7337964"/>
            <a:ext cx="3277057" cy="79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DC925B-DB69-34EE-4796-B7D9E8EC2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695" y="9338863"/>
            <a:ext cx="4382112" cy="1419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31FC2-99B6-1864-9D1B-D1394565F937}"/>
              </a:ext>
            </a:extLst>
          </p:cNvPr>
          <p:cNvSpPr txBox="1"/>
          <p:nvPr/>
        </p:nvSpPr>
        <p:spPr>
          <a:xfrm flipH="1">
            <a:off x="-1" y="8201196"/>
            <a:ext cx="868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Pseudoplastic (Shear Thinning)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 deform and rearrange to accommodate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Micelles,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7CCC38-5B80-9A6D-B867-4662C83CD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0750" y="8833967"/>
            <a:ext cx="131463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975C6-5D3B-B5D9-7074-273CA4B7EC08}"/>
              </a:ext>
            </a:extLst>
          </p:cNvPr>
          <p:cNvSpPr txBox="1"/>
          <p:nvPr/>
        </p:nvSpPr>
        <p:spPr>
          <a:xfrm>
            <a:off x="0" y="0"/>
            <a:ext cx="249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 Law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22D99-7948-1CE0-334D-6F3EF60F37AF}"/>
              </a:ext>
            </a:extLst>
          </p:cNvPr>
          <p:cNvSpPr txBox="1"/>
          <p:nvPr/>
        </p:nvSpPr>
        <p:spPr>
          <a:xfrm>
            <a:off x="0" y="461665"/>
            <a:ext cx="820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way to determine the viscosity of shear thinning materials at high shear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only valid at high shear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CB8BE-9E99-E3A4-38D9-4A46CC6B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3" y="1292662"/>
            <a:ext cx="3734321" cy="2648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/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blipFill>
                <a:blip r:embed="rId3"/>
                <a:stretch>
                  <a:fillRect l="-3863" t="-4444" r="-1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/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= Consistency index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Power law index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blipFill>
                <a:blip r:embed="rId4"/>
                <a:stretch>
                  <a:fillRect t="-3774" r="-155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/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many fluids,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around 0.5.</a:t>
                </a:r>
              </a:p>
              <a:p>
                <a:pPr algn="ctr"/>
                <a:r>
                  <a:rPr lang="en-US" dirty="0"/>
                  <a:t>(1 for Newtonian fluids)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blipFill>
                <a:blip r:embed="rId5"/>
                <a:stretch>
                  <a:fillRect l="-1642" t="-4717" r="-54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/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blipFill>
                <a:blip r:embed="rId6"/>
                <a:stretch>
                  <a:fillRect l="-95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59889A-F188-5B23-BB5F-A55928DEA1E4}"/>
              </a:ext>
            </a:extLst>
          </p:cNvPr>
          <p:cNvSpPr txBox="1"/>
          <p:nvPr/>
        </p:nvSpPr>
        <p:spPr>
          <a:xfrm>
            <a:off x="521286" y="323164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A2225B-3EBD-68F9-133D-AE7E2479872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149022" y="2908479"/>
            <a:ext cx="561233" cy="323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9D1C50-040B-6BA8-C9A8-AA0355305D20}"/>
              </a:ext>
            </a:extLst>
          </p:cNvPr>
          <p:cNvSpPr txBox="1"/>
          <p:nvPr/>
        </p:nvSpPr>
        <p:spPr>
          <a:xfrm>
            <a:off x="2805164" y="32316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2C7BD4-4272-490C-E267-2B30DCAB871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838416" y="2885396"/>
            <a:ext cx="342813" cy="346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/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Consistency index serves to reflect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law index serves to reflect the degree of shear thinning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blipFill>
                <a:blip r:embed="rId7"/>
                <a:stretch>
                  <a:fillRect l="-751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29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0DFA5-E81A-6E74-F45F-8B0D1B1E2168}"/>
              </a:ext>
            </a:extLst>
          </p:cNvPr>
          <p:cNvSpPr txBox="1"/>
          <p:nvPr/>
        </p:nvSpPr>
        <p:spPr>
          <a:xfrm>
            <a:off x="3158011" y="0"/>
            <a:ext cx="2370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Fluid Statics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DCC8A-7B13-572F-64B1-CE8B4D14EEB0}"/>
              </a:ext>
            </a:extLst>
          </p:cNvPr>
          <p:cNvSpPr txBox="1"/>
          <p:nvPr/>
        </p:nvSpPr>
        <p:spPr>
          <a:xfrm>
            <a:off x="0" y="584775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at rest, there is no shear stress, because there is no deformation, but there is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Acts normal to the surface and goes inward, towards the 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gradients produce a net force on submerged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we are interested in when fluids are at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Forces on submerged and floating bodies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distribution in atmosphere and oceans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Measurements of fluid properties (density and pressure)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for a uniform static fluid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changes only in the vertical direction and increases with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independent of the shape of the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the same at all points in a horizontal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/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Quantifying how pressure changes with depth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blipFill>
                <a:blip r:embed="rId2"/>
                <a:stretch>
                  <a:fillRect l="-95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1C1AA6F-9C34-940C-E7DC-7649C794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92" y="4702714"/>
            <a:ext cx="3696216" cy="2734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42B8B-76E8-0D6F-4691-1FBEA00F1F19}"/>
              </a:ext>
            </a:extLst>
          </p:cNvPr>
          <p:cNvSpPr txBox="1"/>
          <p:nvPr/>
        </p:nvSpPr>
        <p:spPr>
          <a:xfrm>
            <a:off x="0" y="4755230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Y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EC3799-62C4-B1D1-056B-15675889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" y="6438528"/>
            <a:ext cx="4671225" cy="62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E617C-6A4A-F019-F679-17CDD0A48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" y="5124562"/>
            <a:ext cx="3877732" cy="11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ADDAB0-FD93-98B2-57B0-6D8AFF381A20}"/>
              </a:ext>
            </a:extLst>
          </p:cNvPr>
          <p:cNvSpPr txBox="1"/>
          <p:nvPr/>
        </p:nvSpPr>
        <p:spPr>
          <a:xfrm>
            <a:off x="93078" y="7436771"/>
            <a:ext cx="3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pressure at the point plus the pressure gradient times the distance from the point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29677B-9B60-7286-F2B6-F20B5C5CF796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286933" y="6925733"/>
            <a:ext cx="338612" cy="511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FDE71E-A3ED-15AC-BE20-53B95542818B}"/>
              </a:ext>
            </a:extLst>
          </p:cNvPr>
          <p:cNvSpPr txBox="1"/>
          <p:nvPr/>
        </p:nvSpPr>
        <p:spPr>
          <a:xfrm>
            <a:off x="4679692" y="7604017"/>
            <a:ext cx="260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equal zero, and same with the x direction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CD08DC-DD9C-7D52-7C7E-014FABA9449D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344080" y="7067439"/>
            <a:ext cx="2335612" cy="88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CB503-4A6B-D80B-9E1D-973AAD65EA85}"/>
              </a:ext>
            </a:extLst>
          </p:cNvPr>
          <p:cNvSpPr txBox="1"/>
          <p:nvPr/>
        </p:nvSpPr>
        <p:spPr>
          <a:xfrm>
            <a:off x="77214" y="8694593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must account for a weight term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F005D3-7D08-BCDC-E23C-67CD11C4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22" y="9398417"/>
            <a:ext cx="5334000" cy="25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5A6D7-F2F6-6121-38FD-C743634D54AD}"/>
              </a:ext>
            </a:extLst>
          </p:cNvPr>
          <p:cNvSpPr txBox="1"/>
          <p:nvPr/>
        </p:nvSpPr>
        <p:spPr>
          <a:xfrm>
            <a:off x="1" y="-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Pressure only changes in the z direction, we can turn that partial derivative into a normal derivative and solve for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4B29-90F1-AE45-4F3D-0A4AB818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9" y="818045"/>
            <a:ext cx="7135221" cy="666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347A-F2BF-9DC1-B50A-A02EA3D52E8A}"/>
              </a:ext>
            </a:extLst>
          </p:cNvPr>
          <p:cNvSpPr txBox="1"/>
          <p:nvPr/>
        </p:nvSpPr>
        <p:spPr>
          <a:xfrm>
            <a:off x="0" y="1656603"/>
            <a:ext cx="696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if we consider a pressure difference to make a definite integral: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1E31E-625E-FB4C-037E-8747AB6E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90" y="2088338"/>
            <a:ext cx="3296992" cy="208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F3B7D-9E9B-8139-D357-4FC8CBD06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278" y="2255048"/>
            <a:ext cx="2467319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EE646-B056-39B0-C968-FD749287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41" y="3647252"/>
            <a:ext cx="2553056" cy="52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/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blipFill>
                <a:blip r:embed="rId6"/>
                <a:stretch>
                  <a:fillRect l="-491" t="-2222" r="-147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74D543-AE1E-335D-55FE-6F9A37BEFDB6}"/>
              </a:ext>
            </a:extLst>
          </p:cNvPr>
          <p:cNvSpPr txBox="1"/>
          <p:nvPr/>
        </p:nvSpPr>
        <p:spPr>
          <a:xfrm>
            <a:off x="2541937" y="4774100"/>
            <a:ext cx="336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the Hydrostatic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/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hydrostatic equation can also be written in terms of the potential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potentials at all points in the same fluid are equal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blipFill>
                <a:blip r:embed="rId7"/>
                <a:stretch>
                  <a:fillRect l="-7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/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blipFill>
                <a:blip r:embed="rId8"/>
                <a:stretch>
                  <a:fillRect l="-4858" r="-12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C61B30A-A081-E918-E3F7-0042906F1785}"/>
              </a:ext>
            </a:extLst>
          </p:cNvPr>
          <p:cNvSpPr txBox="1"/>
          <p:nvPr/>
        </p:nvSpPr>
        <p:spPr>
          <a:xfrm>
            <a:off x="1615857" y="6339506"/>
            <a:ext cx="545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Remember, these equations are valid for fluids at 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8A9D6-452D-A985-F8DF-D0C067DBE2C4}"/>
              </a:ext>
            </a:extLst>
          </p:cNvPr>
          <p:cNvSpPr txBox="1"/>
          <p:nvPr/>
        </p:nvSpPr>
        <p:spPr>
          <a:xfrm>
            <a:off x="0" y="6801711"/>
            <a:ext cx="1718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Manometer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DD7-8EF3-2D42-9E39-FF44441C7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92" y="7232772"/>
            <a:ext cx="3620005" cy="263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4DB92-3796-C44D-3620-CEC7423E407D}"/>
              </a:ext>
            </a:extLst>
          </p:cNvPr>
          <p:cNvSpPr txBox="1"/>
          <p:nvPr/>
        </p:nvSpPr>
        <p:spPr>
          <a:xfrm>
            <a:off x="3945468" y="7097471"/>
            <a:ext cx="452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two points at the same height and in the same fluid are at the same hydrostatic pressure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8EF5A0-A1DD-0C1C-0D09-FC9D12D2A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468" y="8069703"/>
            <a:ext cx="2400635" cy="866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C1472C-36FE-0081-4FA3-6CB49A8A4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6357" y="8963893"/>
            <a:ext cx="3134162" cy="933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/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are at the same height and in the same volume, the pressures at both locations are equal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blipFill>
                <a:blip r:embed="rId12"/>
                <a:stretch>
                  <a:fillRect l="-632" t="-370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7715D7FC-6B10-AD68-E437-035068777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9334" y="10557673"/>
            <a:ext cx="3172268" cy="6668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084A85-48BB-ADAD-E288-F713B2C64EAF}"/>
              </a:ext>
            </a:extLst>
          </p:cNvPr>
          <p:cNvSpPr txBox="1"/>
          <p:nvPr/>
        </p:nvSpPr>
        <p:spPr>
          <a:xfrm>
            <a:off x="0" y="11224516"/>
            <a:ext cx="818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Manometers, the fluids are assumed to be incompressible and immiscible</a:t>
            </a:r>
          </a:p>
        </p:txBody>
      </p:sp>
    </p:spTree>
    <p:extLst>
      <p:ext uri="{BB962C8B-B14F-4D97-AF65-F5344CB8AC3E}">
        <p14:creationId xmlns:p14="http://schemas.microsoft.com/office/powerpoint/2010/main" val="252002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02109-DA34-A919-E74D-9ED2B06D04ED}"/>
              </a:ext>
            </a:extLst>
          </p:cNvPr>
          <p:cNvSpPr txBox="1"/>
          <p:nvPr/>
        </p:nvSpPr>
        <p:spPr>
          <a:xfrm>
            <a:off x="0" y="0"/>
            <a:ext cx="2312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Relative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/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𝑠𝑢𝑏𝑠𝑡𝑎𝑛𝑐𝑒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/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sub>
                    </m:sSub>
                  </m:oMath>
                </a14:m>
                <a:r>
                  <a:rPr lang="en-US" dirty="0"/>
                  <a:t> is water at 4</a:t>
                </a:r>
                <a:r>
                  <a:rPr lang="en-US" baseline="30000" dirty="0"/>
                  <a:t>o</a:t>
                </a:r>
                <a:r>
                  <a:rPr lang="en-US" dirty="0"/>
                  <a:t> Celsius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blipFill>
                <a:blip r:embed="rId3"/>
                <a:stretch>
                  <a:fillRect l="-733" t="-4615" r="-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2FCE23-354C-1238-7E8C-55987070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38" y="839462"/>
            <a:ext cx="3372321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730D-9887-642E-02FB-7E07F9CB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658"/>
            <a:ext cx="2152950" cy="1247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3405E-3D2A-7293-2DD7-C30744089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950" y="1638762"/>
            <a:ext cx="2772162" cy="1171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0FB8B-B977-1BB3-ACC8-18BDA4EA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31" y="4656180"/>
            <a:ext cx="743053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E8666-81E6-44A8-85CF-E642549F94FA}"/>
              </a:ext>
            </a:extLst>
          </p:cNvPr>
          <p:cNvSpPr txBox="1"/>
          <p:nvPr/>
        </p:nvSpPr>
        <p:spPr>
          <a:xfrm>
            <a:off x="0" y="0"/>
            <a:ext cx="634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Types of Pressure Measurement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C8ABA-4FF8-F8B5-8064-A29F14DBBEE3}"/>
              </a:ext>
            </a:extLst>
          </p:cNvPr>
          <p:cNvSpPr txBox="1"/>
          <p:nvPr/>
        </p:nvSpPr>
        <p:spPr>
          <a:xfrm>
            <a:off x="0" y="461665"/>
            <a:ext cx="1722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Bourdon 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331BE-D05F-0D3C-C5CC-9DBC72DDED6B}"/>
              </a:ext>
            </a:extLst>
          </p:cNvPr>
          <p:cNvSpPr txBox="1"/>
          <p:nvPr/>
        </p:nvSpPr>
        <p:spPr>
          <a:xfrm>
            <a:off x="0" y="861774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 analog device  for measuring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 bent hollow tube whose end is connected to a dial needle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fluid in the tube increases in pressure, the tube stretches and moves the dial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accurately measure up to 100,000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problem with it is that it can’t connect to computers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1EF19-D306-9FD2-2D97-12AED84B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70" y="85375"/>
            <a:ext cx="1371791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A0EF6-8B44-58CC-9BB6-ED16E4E2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78" y="861774"/>
            <a:ext cx="3105583" cy="2715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54332-A53A-923D-8BDC-CBD1E7DFB090}"/>
              </a:ext>
            </a:extLst>
          </p:cNvPr>
          <p:cNvSpPr txBox="1"/>
          <p:nvPr/>
        </p:nvSpPr>
        <p:spPr>
          <a:xfrm>
            <a:off x="0" y="3447097"/>
            <a:ext cx="244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Pressure Transducer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6910D-22A9-E70D-A590-EEE95738F1CC}"/>
              </a:ext>
            </a:extLst>
          </p:cNvPr>
          <p:cNvSpPr txBox="1"/>
          <p:nvPr/>
        </p:nvSpPr>
        <p:spPr>
          <a:xfrm>
            <a:off x="1" y="3847206"/>
            <a:ext cx="4267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Converts effects from pressure into electrical effects so the information can be transferred to a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 flexible membrane on a metal that is deformed with the metal due to pressure changes. The membrane contains a circuit whose resistance changes when the membrane bends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precise; can read up to 1 millionth of an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Strain gauge is the most common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F119B-7D40-59F6-1980-BEC1AB53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94" y="3695365"/>
            <a:ext cx="4163006" cy="2400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540CB-2880-3481-4937-29B0EBB6F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42" y="6096000"/>
            <a:ext cx="2286319" cy="128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14FBCE-5A0B-A559-658D-25485B9F05C5}"/>
              </a:ext>
            </a:extLst>
          </p:cNvPr>
          <p:cNvSpPr txBox="1"/>
          <p:nvPr/>
        </p:nvSpPr>
        <p:spPr>
          <a:xfrm>
            <a:off x="0" y="743280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Buoyancy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23046-BFFA-AD5C-D945-DCCFAB3F6EF7}"/>
              </a:ext>
            </a:extLst>
          </p:cNvPr>
          <p:cNvSpPr txBox="1"/>
          <p:nvPr/>
        </p:nvSpPr>
        <p:spPr>
          <a:xfrm>
            <a:off x="-16643" y="7948686"/>
            <a:ext cx="8703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Archimedes of Syracuse (287-212 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Greek mathematician who proposed that “any object, totally or partially immersed in a fluid or liquid, is buoyed up by a force equal to the weight of the fluid displaced by the object” in his “On Floating Bodies” in 250BC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Also derived the area of a circle, volume of a sphere and area under a parabola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3DE869-0E3B-1742-772C-ECC6E687B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06" y="9695422"/>
            <a:ext cx="933580" cy="1267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B0316E-2A5E-2F9F-AFC5-63D2421F1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794" y="9480233"/>
            <a:ext cx="2429214" cy="1686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6FA870-8BBC-15AA-8387-38F2765A4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529" y="10528535"/>
            <a:ext cx="261974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E342F-2429-9AD5-F1F6-82131928DF27}"/>
                  </a:ext>
                </a:extLst>
              </p:cNvPr>
              <p:cNvSpPr txBox="1"/>
              <p:nvPr/>
            </p:nvSpPr>
            <p:spPr>
              <a:xfrm>
                <a:off x="0" y="0"/>
                <a:ext cx="3212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a cylinder 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E342F-2429-9AD5-F1F6-82131928D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212482" cy="369332"/>
              </a:xfrm>
              <a:prstGeom prst="rect">
                <a:avLst/>
              </a:prstGeom>
              <a:blipFill>
                <a:blip r:embed="rId2"/>
                <a:stretch>
                  <a:fillRect l="-1518" t="-6557" r="-75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8AD700-FFB6-479B-1F3D-5E7CC23F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9" y="184666"/>
            <a:ext cx="2429214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D187C7-7288-5D2F-4023-7936EA8C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27" y="2451338"/>
            <a:ext cx="2857899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A3188-0049-BC93-DFF2-CFC68CCF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44" y="1132536"/>
            <a:ext cx="2419688" cy="4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821E2-1B2B-3B71-A1ED-468254F9E46A}"/>
              </a:ext>
            </a:extLst>
          </p:cNvPr>
          <p:cNvSpPr txBox="1"/>
          <p:nvPr/>
        </p:nvSpPr>
        <p:spPr>
          <a:xfrm>
            <a:off x="392914" y="622942"/>
            <a:ext cx="35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the hydrostatic equation: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09BEF-2D3F-0652-214B-6C27B0E33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31" y="2136969"/>
            <a:ext cx="481079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40C4B0-2D67-65B8-E11E-6049C81D09C6}"/>
              </a:ext>
            </a:extLst>
          </p:cNvPr>
          <p:cNvSpPr txBox="1"/>
          <p:nvPr/>
        </p:nvSpPr>
        <p:spPr>
          <a:xfrm>
            <a:off x="392914" y="1628136"/>
            <a:ext cx="369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buoyant force can be written 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36EC0-05A8-7628-C446-A1700C3F336F}"/>
              </a:ext>
            </a:extLst>
          </p:cNvPr>
          <p:cNvSpPr txBox="1"/>
          <p:nvPr/>
        </p:nvSpPr>
        <p:spPr>
          <a:xfrm>
            <a:off x="105180" y="2965617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because it’s relative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4D3ED6-E4F6-E195-9BCB-6DFDDC0C6242}"/>
              </a:ext>
            </a:extLst>
          </p:cNvPr>
          <p:cNvCxnSpPr>
            <a:cxnSpLocks/>
          </p:cNvCxnSpPr>
          <p:nvPr/>
        </p:nvCxnSpPr>
        <p:spPr>
          <a:xfrm flipV="1">
            <a:off x="2186488" y="2633330"/>
            <a:ext cx="810712" cy="33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4123CA-8A31-F721-9BDE-3C398811D3BF}"/>
              </a:ext>
            </a:extLst>
          </p:cNvPr>
          <p:cNvSpPr txBox="1"/>
          <p:nvPr/>
        </p:nvSpPr>
        <p:spPr>
          <a:xfrm>
            <a:off x="2241946" y="3418756"/>
            <a:ext cx="270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displaced fluid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DD03DA-4919-2B27-2401-342F54096EBB}"/>
              </a:ext>
            </a:extLst>
          </p:cNvPr>
          <p:cNvCxnSpPr/>
          <p:nvPr/>
        </p:nvCxnSpPr>
        <p:spPr>
          <a:xfrm flipV="1">
            <a:off x="4090978" y="2633330"/>
            <a:ext cx="684222" cy="785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60434-AC4F-B0DB-2278-DFB283C48C3F}"/>
              </a:ext>
            </a:extLst>
          </p:cNvPr>
          <p:cNvSpPr txBox="1"/>
          <p:nvPr/>
        </p:nvSpPr>
        <p:spPr>
          <a:xfrm>
            <a:off x="105180" y="3885832"/>
            <a:ext cx="286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have a floating object: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49C27C-E3F6-270B-C004-23838580A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31" y="4318355"/>
            <a:ext cx="4801270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B51EF4-0600-9647-791E-73127B5F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844" y="4666561"/>
            <a:ext cx="2467319" cy="609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844669-EB71-859A-624D-5408065C8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1416" y="4405387"/>
            <a:ext cx="2448267" cy="819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E8C13-13F3-A2A7-0DC3-A57AABBE1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0153" y="5276246"/>
            <a:ext cx="1190791" cy="724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2B610C-9D7F-CC9E-1AB2-97F09DBA5891}"/>
              </a:ext>
            </a:extLst>
          </p:cNvPr>
          <p:cNvSpPr txBox="1"/>
          <p:nvPr/>
        </p:nvSpPr>
        <p:spPr>
          <a:xfrm>
            <a:off x="4762577" y="6014045"/>
            <a:ext cx="3465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By measuring the depth of immersion, we can calculate the density ratio or </a:t>
            </a:r>
            <a:r>
              <a:rPr lang="en-US" u="sng" dirty="0"/>
              <a:t>specific gravity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(How a hydrometer works)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972CEA-7916-9D61-041F-0E68BE836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588" y="5304464"/>
            <a:ext cx="3688005" cy="30473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DC3B86-60C3-3CB1-4A80-FB2AB13B2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79" y="10651555"/>
            <a:ext cx="7287642" cy="15146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0CB5FC-B873-2ECD-7AC2-0654DB896A79}"/>
              </a:ext>
            </a:extLst>
          </p:cNvPr>
          <p:cNvSpPr txBox="1"/>
          <p:nvPr/>
        </p:nvSpPr>
        <p:spPr>
          <a:xfrm>
            <a:off x="1732512" y="10211620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Buoyancy problems can be approached in this manner: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7810FD-CBBD-879C-C754-A43107F3D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656" y="8408422"/>
            <a:ext cx="6387027" cy="18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485C9-A0B5-EDD9-B565-568FFFCF44F5}"/>
              </a:ext>
            </a:extLst>
          </p:cNvPr>
          <p:cNvSpPr txBox="1"/>
          <p:nvPr/>
        </p:nvSpPr>
        <p:spPr>
          <a:xfrm>
            <a:off x="0" y="0"/>
            <a:ext cx="2288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Surface 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1FFB-D993-6CB0-266B-B235E1B11E1B}"/>
              </a:ext>
            </a:extLst>
          </p:cNvPr>
          <p:cNvSpPr txBox="1"/>
          <p:nvPr/>
        </p:nvSpPr>
        <p:spPr>
          <a:xfrm>
            <a:off x="0" y="461665"/>
            <a:ext cx="434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needed to change interfacial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C2E78-9597-01A6-0EED-882D9DBE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0" y="923330"/>
            <a:ext cx="4172532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33E56-E872-05D0-5176-2BF38148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9" y="1861576"/>
            <a:ext cx="4648849" cy="4763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AF4A0-E235-0612-1084-4701EE5FAFEA}"/>
                  </a:ext>
                </a:extLst>
              </p:cNvPr>
              <p:cNvSpPr txBox="1"/>
              <p:nvPr/>
            </p:nvSpPr>
            <p:spPr>
              <a:xfrm>
                <a:off x="5571067" y="1117599"/>
                <a:ext cx="27551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already used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for shear stress, 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for surface tension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AF4A0-E235-0612-1084-4701EE5F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067" y="1117599"/>
                <a:ext cx="2755133" cy="923330"/>
              </a:xfrm>
              <a:prstGeom prst="rect">
                <a:avLst/>
              </a:prstGeom>
              <a:blipFill>
                <a:blip r:embed="rId4"/>
                <a:stretch>
                  <a:fillRect l="-1991" t="-2632" r="-44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442F44-9B7C-685C-1057-982E29AE83D4}"/>
              </a:ext>
            </a:extLst>
          </p:cNvPr>
          <p:cNvSpPr txBox="1"/>
          <p:nvPr/>
        </p:nvSpPr>
        <p:spPr>
          <a:xfrm>
            <a:off x="360600" y="2376997"/>
            <a:ext cx="745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surface tension is positive, it takes work to increase surface 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D9CCF-FDA1-1907-3F62-52D4AF3B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063" y="2780121"/>
            <a:ext cx="5639587" cy="79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C4E9B-3C0E-ACA8-DA55-5DBDA0DA4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9" y="3570806"/>
            <a:ext cx="7468642" cy="1305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8AB93B-4E8C-6975-00F6-E0D098FB5BF4}"/>
              </a:ext>
            </a:extLst>
          </p:cNvPr>
          <p:cNvSpPr txBox="1"/>
          <p:nvPr/>
        </p:nvSpPr>
        <p:spPr>
          <a:xfrm>
            <a:off x="3455764" y="4916017"/>
            <a:ext cx="487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why small insects can skim on 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405D-28D3-32E4-D7EF-621FA4D3B765}"/>
              </a:ext>
            </a:extLst>
          </p:cNvPr>
          <p:cNvSpPr txBox="1"/>
          <p:nvPr/>
        </p:nvSpPr>
        <p:spPr>
          <a:xfrm>
            <a:off x="0" y="5085294"/>
            <a:ext cx="2868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Young-Laplace Equation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0407BF-B04E-3192-0468-5B3F86A7C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82" y="5591994"/>
            <a:ext cx="1714739" cy="771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5053A-660D-1D87-1FD8-91BC8B6BD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5422661"/>
            <a:ext cx="3648584" cy="2495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F72416-A2B5-2B4F-4794-DC96A659E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61" y="6886023"/>
            <a:ext cx="3810532" cy="1476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7C55E2-8DE5-C7D8-1BB7-8AC4D9ED6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94" y="6332425"/>
            <a:ext cx="3715268" cy="676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6A3CB7-B962-99EB-1786-C4F7A4DF3A0E}"/>
              </a:ext>
            </a:extLst>
          </p:cNvPr>
          <p:cNvSpPr txBox="1"/>
          <p:nvPr/>
        </p:nvSpPr>
        <p:spPr>
          <a:xfrm>
            <a:off x="4181762" y="8055871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dydx can be neglected because they are both very small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251BD8-0B46-ADF4-467C-BA3D08545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494" y="8432499"/>
            <a:ext cx="3762900" cy="905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D5593F-3BF9-EA0C-12FF-62B44C9C8A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605" y="9301925"/>
            <a:ext cx="6891317" cy="27743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E444AA-63AC-4A49-CBCE-A22F2A389B8A}"/>
              </a:ext>
            </a:extLst>
          </p:cNvPr>
          <p:cNvSpPr txBox="1"/>
          <p:nvPr/>
        </p:nvSpPr>
        <p:spPr>
          <a:xfrm>
            <a:off x="33477" y="10253007"/>
            <a:ext cx="143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 between two proportional triangles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2B8EF-6A43-BAB8-0F86-032D2BF1C475}"/>
              </a:ext>
            </a:extLst>
          </p:cNvPr>
          <p:cNvCxnSpPr/>
          <p:nvPr/>
        </p:nvCxnSpPr>
        <p:spPr>
          <a:xfrm>
            <a:off x="881451" y="10991671"/>
            <a:ext cx="435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66BD8B0-D3A5-AED3-999D-872230E715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6567" y="11599332"/>
            <a:ext cx="2236756" cy="5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BC044-C8F9-50CD-38E5-3F60485B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7" y="0"/>
            <a:ext cx="3629532" cy="1314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DF44D-66C4-F950-8C30-FE30A76F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7" y="1314633"/>
            <a:ext cx="6620799" cy="4829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48C07-9647-48F2-F79B-1CEEF580F878}"/>
              </a:ext>
            </a:extLst>
          </p:cNvPr>
          <p:cNvSpPr txBox="1"/>
          <p:nvPr/>
        </p:nvSpPr>
        <p:spPr>
          <a:xfrm>
            <a:off x="0" y="6144482"/>
            <a:ext cx="6587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is surface tension measured? – Capillary rise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4ABC0-3F51-2360-8405-60A32DB0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47" y="6589929"/>
            <a:ext cx="3229426" cy="2467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E8A9-AFF9-704D-C644-6DD17805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88" y="6856562"/>
            <a:ext cx="4572059" cy="1539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3F1D6-D68B-7BE7-56E6-00496910F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51" y="9284254"/>
            <a:ext cx="362953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8FE3A8-BEBB-457F-3C42-0F8F7E54B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219" y="9906859"/>
            <a:ext cx="4315427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F5F60-8D8A-264C-A883-62074C48C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54925"/>
            <a:ext cx="5047309" cy="7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4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0E6C-371B-9ECD-F385-2263C39B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12"/>
            <a:ext cx="8686800" cy="105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A8BD3-8AE0-9D13-B2C9-D04935CDBE99}"/>
              </a:ext>
            </a:extLst>
          </p:cNvPr>
          <p:cNvSpPr txBox="1"/>
          <p:nvPr/>
        </p:nvSpPr>
        <p:spPr>
          <a:xfrm>
            <a:off x="0" y="0"/>
            <a:ext cx="1285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/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Mass (m) and mass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blipFill>
                <a:blip r:embed="rId2"/>
                <a:stretch>
                  <a:fillRect l="-957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/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 and volumetric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𝑣𝑜𝑙𝑢𝑚𝑒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blipFill>
                <a:blip r:embed="rId3"/>
                <a:stretch>
                  <a:fillRect l="-796" r="-133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E39F5D-0026-DD6F-90CE-BC836604F99D}"/>
              </a:ext>
            </a:extLst>
          </p:cNvPr>
          <p:cNvSpPr txBox="1"/>
          <p:nvPr/>
        </p:nvSpPr>
        <p:spPr>
          <a:xfrm>
            <a:off x="4343400" y="1145947"/>
            <a:ext cx="244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course, Q is volumetric flow, not heat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/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Changes inversely with temperature due to increases in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blipFill>
                <a:blip r:embed="rId4"/>
                <a:stretch>
                  <a:fillRect l="-50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/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Heaviness of an object, downward force due to gravity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Force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action that has direction or maintains the motion of an object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between force and mass is always accompanied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a conversion factor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SI system of units, this just happens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Vectors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having a magnitude and direction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be split into components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Magnitude of vectors can be found by: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Acceleration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Momentum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Momentum can be used to find force: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Energy (scalar)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Kinetic energy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Potential energy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blipFill>
                <a:blip r:embed="rId5"/>
                <a:stretch>
                  <a:fillRect l="-421" t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54EA81-CF72-98F7-02EC-24337B53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739" y="5904555"/>
            <a:ext cx="2702061" cy="2411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/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blipFill>
                <a:blip r:embed="rId7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5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43DE9-C38B-7C7C-3716-B99A4474E7B9}"/>
              </a:ext>
            </a:extLst>
          </p:cNvPr>
          <p:cNvSpPr txBox="1"/>
          <p:nvPr/>
        </p:nvSpPr>
        <p:spPr>
          <a:xfrm>
            <a:off x="0" y="0"/>
            <a:ext cx="2092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8D295-F01A-8F26-4DFE-7132C17368D3}"/>
              </a:ext>
            </a:extLst>
          </p:cNvPr>
          <p:cNvSpPr txBox="1"/>
          <p:nvPr/>
        </p:nvSpPr>
        <p:spPr>
          <a:xfrm>
            <a:off x="0" y="564601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fluid?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classify something as a fluid or non-fluid based on how it reacts to a shear force </a:t>
            </a:r>
            <a:r>
              <a:rPr lang="en-US" i="1" dirty="0"/>
              <a:t>(A force acting parallel to the surface)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Non-fluids can resist shear forces (solids)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Fluids deform under a shear force (liquids and gases)</a:t>
            </a:r>
          </a:p>
          <a:p>
            <a:endParaRPr lang="en-US" dirty="0"/>
          </a:p>
          <a:p>
            <a:r>
              <a:rPr lang="en-US" dirty="0"/>
              <a:t>States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Solids: have a lattice structure that holds them together, making them not deform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Liquids: held together by weaker forces, the forces are dependent on the separation distance of the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Gases: spread far apart and have very weak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Molecules collide with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not tend to fall when “poured” out of 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4FFB6-9A83-D357-508D-272F9792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0" y="4293385"/>
            <a:ext cx="7944959" cy="600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68B48-BB76-9CDE-3C40-B7B680FC80C7}"/>
              </a:ext>
            </a:extLst>
          </p:cNvPr>
          <p:cNvSpPr txBox="1"/>
          <p:nvPr/>
        </p:nvSpPr>
        <p:spPr>
          <a:xfrm>
            <a:off x="0" y="10484068"/>
            <a:ext cx="7560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Modulus of elasticity tells how stiff something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Kinematic viscosity is viscosity normalized by density (viscosity/density)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/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Force Conversion: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blipFill>
                <a:blip r:embed="rId3"/>
                <a:stretch>
                  <a:fillRect l="-1974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/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Conversion: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blipFill>
                <a:blip r:embed="rId4"/>
                <a:stretch>
                  <a:fillRect l="-194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91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F1BF7-2B7E-5E95-9C46-3FD3D736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4" y="0"/>
            <a:ext cx="7935432" cy="597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/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other common units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which are units of force that are normalized so that the weight of 1 kg is 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blipFill>
                <a:blip r:embed="rId3"/>
                <a:stretch>
                  <a:fillRect l="-421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9.806 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𝑑𝑦𝑛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980.6 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32.174 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𝑝𝑜𝑢𝑛𝑑𝑎𝑙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𝑠𝑙𝑢𝑔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042" r="-690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96040" r="-690" b="-663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75221" r="-690" b="-4929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658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287963" r="-690" b="-415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370796" r="-690" b="-2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470796" r="-690" b="-1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658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597222" r="-690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666372" r="-690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145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3886-1221-9A0C-F5D0-BBF9E1D41ED9}"/>
              </a:ext>
            </a:extLst>
          </p:cNvPr>
          <p:cNvSpPr txBox="1"/>
          <p:nvPr/>
        </p:nvSpPr>
        <p:spPr>
          <a:xfrm>
            <a:off x="0" y="0"/>
            <a:ext cx="355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 Laws of Fluid Flows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081F6-67C8-8600-EACE-8E37DC6E58A8}"/>
              </a:ext>
            </a:extLst>
          </p:cNvPr>
          <p:cNvSpPr txBox="1"/>
          <p:nvPr/>
        </p:nvSpPr>
        <p:spPr>
          <a:xfrm>
            <a:off x="0" y="461665"/>
            <a:ext cx="4574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Energy –  1</a:t>
            </a:r>
            <a:r>
              <a:rPr lang="en-US" baseline="30000" dirty="0"/>
              <a:t>st</a:t>
            </a:r>
            <a:r>
              <a:rPr lang="en-US" dirty="0"/>
              <a:t> Thermo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Momentum – 2</a:t>
            </a:r>
            <a:r>
              <a:rPr lang="en-US" baseline="30000" dirty="0"/>
              <a:t>nd</a:t>
            </a:r>
            <a:r>
              <a:rPr lang="en-US" dirty="0"/>
              <a:t> Newton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88E5-1A15-8AE2-C303-1873E24588AD}"/>
              </a:ext>
            </a:extLst>
          </p:cNvPr>
          <p:cNvSpPr txBox="1"/>
          <p:nvPr/>
        </p:nvSpPr>
        <p:spPr>
          <a:xfrm>
            <a:off x="0" y="1384995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/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Density/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(Mass/Volume)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usually assume this is constant for liquids (incompressible)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 densities: Water - 1000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Mercury 13,588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Hydrogen 0.083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Pressure/P (Force/Area)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of stress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Atmospheric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=14.7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Guage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 above atmospheric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Negative gauge pressures are referred to as a vacuum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Relates to internal energy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Properties can be related to each other through equations of 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EX: Ideal gas law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molar mass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blipFill>
                <a:blip r:embed="rId2"/>
                <a:stretch>
                  <a:fillRect l="-421" t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0B7914-F680-FB7B-1D5B-6482FF4D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99" y="3588320"/>
            <a:ext cx="1829055" cy="885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A5A05-BE68-BF92-F514-7A47D48560E8}"/>
              </a:ext>
            </a:extLst>
          </p:cNvPr>
          <p:cNvSpPr txBox="1"/>
          <p:nvPr/>
        </p:nvSpPr>
        <p:spPr>
          <a:xfrm>
            <a:off x="0" y="6599043"/>
            <a:ext cx="3353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Continuum 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018B-C993-8490-5C11-57EBBE5DB543}"/>
              </a:ext>
            </a:extLst>
          </p:cNvPr>
          <p:cNvSpPr txBox="1"/>
          <p:nvPr/>
        </p:nvSpPr>
        <p:spPr>
          <a:xfrm>
            <a:off x="1" y="7046929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molecules aren’t confined to a lattice, and move around, so how do we deal with a volume in which the number of particles is constantly changing?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at extremely small sizes this makes a difference, so we can assume that values vary continuously through space (Continuum)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AD5B8-AD60-DAC4-1039-94BC4B14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958" y="8679358"/>
            <a:ext cx="3986314" cy="3050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94FB8A-24F4-0735-E07E-86FB28DCEA07}"/>
              </a:ext>
            </a:extLst>
          </p:cNvPr>
          <p:cNvSpPr/>
          <p:nvPr/>
        </p:nvSpPr>
        <p:spPr>
          <a:xfrm>
            <a:off x="7070270" y="8679358"/>
            <a:ext cx="1616529" cy="1362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0C048-3EBA-0B41-8A9A-C8AE06CCA5FD}"/>
              </a:ext>
            </a:extLst>
          </p:cNvPr>
          <p:cNvSpPr txBox="1"/>
          <p:nvPr/>
        </p:nvSpPr>
        <p:spPr>
          <a:xfrm>
            <a:off x="0" y="8217693"/>
            <a:ext cx="316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Material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3AAD8-141B-A436-9F2D-267EA39F7818}"/>
              </a:ext>
            </a:extLst>
          </p:cNvPr>
          <p:cNvSpPr txBox="1"/>
          <p:nvPr/>
        </p:nvSpPr>
        <p:spPr>
          <a:xfrm>
            <a:off x="0" y="8679358"/>
            <a:ext cx="4524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can be classified based on how they respond to a shear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class, we will only be focusing on Newtonian and Non-Newtonian fluids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Newtonian fluids have a constant viscosity, while Non-Newtonian fluids have viscosities that change</a:t>
            </a:r>
          </a:p>
        </p:txBody>
      </p:sp>
    </p:spTree>
    <p:extLst>
      <p:ext uri="{BB962C8B-B14F-4D97-AF65-F5344CB8AC3E}">
        <p14:creationId xmlns:p14="http://schemas.microsoft.com/office/powerpoint/2010/main" val="185797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AD2BD-F6B8-34F3-82AD-630FFD8D7B16}"/>
              </a:ext>
            </a:extLst>
          </p:cNvPr>
          <p:cNvSpPr txBox="1"/>
          <p:nvPr/>
        </p:nvSpPr>
        <p:spPr>
          <a:xfrm>
            <a:off x="0" y="0"/>
            <a:ext cx="292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178A-5F1D-A74D-4C81-3911209AEABA}"/>
              </a:ext>
            </a:extLst>
          </p:cNvPr>
          <p:cNvSpPr txBox="1"/>
          <p:nvPr/>
        </p:nvSpPr>
        <p:spPr>
          <a:xfrm>
            <a:off x="0" y="461665"/>
            <a:ext cx="332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Viscosity – resistance to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C0E3D-AD0F-1EE2-F780-6CF5FBE6B970}"/>
              </a:ext>
            </a:extLst>
          </p:cNvPr>
          <p:cNvSpPr txBox="1"/>
          <p:nvPr/>
        </p:nvSpPr>
        <p:spPr>
          <a:xfrm>
            <a:off x="0" y="830997"/>
            <a:ext cx="2867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Couette Flow (drag flow)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7498-5B94-309D-7545-D213142D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71" y="646331"/>
            <a:ext cx="3458058" cy="1533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64D4-144D-BF02-7170-2A633169F10F}"/>
              </a:ext>
            </a:extLst>
          </p:cNvPr>
          <p:cNvSpPr txBox="1"/>
          <p:nvPr/>
        </p:nvSpPr>
        <p:spPr>
          <a:xfrm>
            <a:off x="0" y="1228533"/>
            <a:ext cx="455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 between and stationary and moving plate in which flow is being caused by the moving 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/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slip at the boundaries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fluid is moving at the same speed as the moving plate at the boundary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changes from 0 at the stationary plate to the velocity of the top plate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) at the top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is small, and this makes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vary linearly in the y direction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case for most fluids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Example of laminar flow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Horizontal streamlines (lines depicting fluid movement where the velocity is constant along the line)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Motion of one layer of fluid “pulls” the others along with it due to molecular friction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Local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) is linearly related with the velocity gradient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Shear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from the surface in the </a:t>
                </a:r>
                <a:r>
                  <a:rPr lang="en-US" dirty="0">
                    <a:solidFill>
                      <a:schemeClr val="accent1"/>
                    </a:solidFill>
                  </a:rPr>
                  <a:t>y direction </a:t>
                </a:r>
                <a:r>
                  <a:rPr lang="en-US" dirty="0"/>
                  <a:t>due to flow in the </a:t>
                </a:r>
                <a:r>
                  <a:rPr lang="en-US" dirty="0">
                    <a:solidFill>
                      <a:schemeClr val="accent2"/>
                    </a:solidFill>
                  </a:rPr>
                  <a:t>x direction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Newton’s law of viscosity (1687):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Newtonian fluids, viscosity is represented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Non-Newtonian fluids have a viscosity which is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Like moving a deck of cards between a table and one of your hands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Viscosity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expressing the magnitude of internal friction in a fluid resisting flow, in which parallel fluid layers move relative to each other, interact, and transfer momentum between them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does this happen in different types of matter?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liquids, this occurs because of the constant breaking and reforming of interactions between molecules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the interactions get weaker, and viscosity goes down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gases, this occurs because of the random motion of molecules causing collisions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more collisions happen, and viscosity goes up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blipFill>
                <a:blip r:embed="rId3"/>
                <a:stretch>
                  <a:fillRect l="-421" t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7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BEF46-883A-CB8F-D4A6-5A9461E88D72}"/>
              </a:ext>
            </a:extLst>
          </p:cNvPr>
          <p:cNvSpPr txBox="1"/>
          <p:nvPr/>
        </p:nvSpPr>
        <p:spPr>
          <a:xfrm>
            <a:off x="1" y="0"/>
            <a:ext cx="86868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is viscosity measured?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By how it responds to a simple deformation, where only one component of velocity is non-zero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Most often this is in the form of simple shear flow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two types of simple shear flow are Couette flow and Poiseuille flow (pressure driven through a pipe)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Couette flow (Rotational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trapped between stationary rotating surfaces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Torque related to the viscosity of the fluid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Poiseuille Flow (Capillary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forced through a circular tube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Pressure related to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D2FED-AD33-60C2-FB17-C39F38AC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9" y="2585323"/>
            <a:ext cx="7468642" cy="373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30F68-6EDD-1C26-BC8B-5E5D1D0D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97" y="7606148"/>
            <a:ext cx="592537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DEDC7-4054-A64B-9265-E09C4775217D}"/>
              </a:ext>
            </a:extLst>
          </p:cNvPr>
          <p:cNvSpPr txBox="1"/>
          <p:nvPr/>
        </p:nvSpPr>
        <p:spPr>
          <a:xfrm>
            <a:off x="0" y="0"/>
            <a:ext cx="2881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Finding Shear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Found through manipulating Newton’s Law of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Another way: Using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(Shear Strain)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blipFill>
                <a:blip r:embed="rId2"/>
                <a:stretch>
                  <a:fillRect l="-421" t="-1736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/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8BBD19-4B30-7C6E-1322-ABC8190E07D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980339" y="1292662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678D0-318A-BBAA-DF69-1E1DDA560ADC}"/>
              </a:ext>
            </a:extLst>
          </p:cNvPr>
          <p:cNvSpPr txBox="1"/>
          <p:nvPr/>
        </p:nvSpPr>
        <p:spPr>
          <a:xfrm>
            <a:off x="6351814" y="692496"/>
            <a:ext cx="20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point where the fluid is in contact with the moving plate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AB39F-4216-1D33-79BC-0E75B435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72" y="2215991"/>
            <a:ext cx="4258269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/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/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small: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blipFill>
                <a:blip r:embed="rId6"/>
                <a:stretch>
                  <a:fillRect l="-4018" t="-6557" r="-312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/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/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/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blipFill>
                <a:blip r:embed="rId9"/>
                <a:stretch>
                  <a:fillRect l="-226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ECD765E-27A5-89A5-1AC6-557C13C29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57" y="3921067"/>
            <a:ext cx="1165577" cy="8552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D6A11B-AF68-2FA2-D7CC-0BA78307E007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3906013" y="4184024"/>
            <a:ext cx="976230" cy="5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AF5009-5DF2-FCFA-2770-BB9A6E90A69B}"/>
              </a:ext>
            </a:extLst>
          </p:cNvPr>
          <p:cNvSpPr txBox="1"/>
          <p:nvPr/>
        </p:nvSpPr>
        <p:spPr>
          <a:xfrm>
            <a:off x="4839620" y="4567542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called the Shear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2F93-77FF-81FC-1954-00DA86A310C4}"/>
              </a:ext>
            </a:extLst>
          </p:cNvPr>
          <p:cNvSpPr txBox="1"/>
          <p:nvPr/>
        </p:nvSpPr>
        <p:spPr>
          <a:xfrm>
            <a:off x="-6694" y="5249702"/>
            <a:ext cx="511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Poiseuille Flow (pressure-driven flow)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9DF6F-ECC0-53F4-9CB9-0A85DEABA6AB}"/>
              </a:ext>
            </a:extLst>
          </p:cNvPr>
          <p:cNvSpPr txBox="1"/>
          <p:nvPr/>
        </p:nvSpPr>
        <p:spPr>
          <a:xfrm>
            <a:off x="5110220" y="5346869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(Quick detour)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C3E110-87E9-E033-A5B6-AB02E981A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99" y="5808534"/>
            <a:ext cx="6963747" cy="2505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83B34-8351-4AD4-234E-499F01F8B69D}"/>
              </a:ext>
            </a:extLst>
          </p:cNvPr>
          <p:cNvSpPr txBox="1"/>
          <p:nvPr/>
        </p:nvSpPr>
        <p:spPr>
          <a:xfrm>
            <a:off x="-28798" y="8364589"/>
            <a:ext cx="761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moving 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Velocities at the plates are still 0 because of the no-slip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a linear velocity gradient, it is parabolic</a:t>
            </a:r>
          </a:p>
        </p:txBody>
      </p:sp>
    </p:spTree>
    <p:extLst>
      <p:ext uri="{BB962C8B-B14F-4D97-AF65-F5344CB8AC3E}">
        <p14:creationId xmlns:p14="http://schemas.microsoft.com/office/powerpoint/2010/main" val="76988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2277</Words>
  <Application>Microsoft Office PowerPoint</Application>
  <PresentationFormat>Custom</PresentationFormat>
  <Paragraphs>314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10</cp:revision>
  <dcterms:created xsi:type="dcterms:W3CDTF">2024-08-20T15:24:36Z</dcterms:created>
  <dcterms:modified xsi:type="dcterms:W3CDTF">2024-09-04T00:27:31Z</dcterms:modified>
</cp:coreProperties>
</file>